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0" r:id="rId1"/>
  </p:sldMasterIdLst>
  <p:notesMasterIdLst>
    <p:notesMasterId r:id="rId20"/>
  </p:notesMasterIdLst>
  <p:sldIdLst>
    <p:sldId id="256" r:id="rId2"/>
    <p:sldId id="265" r:id="rId3"/>
    <p:sldId id="262" r:id="rId4"/>
    <p:sldId id="257" r:id="rId5"/>
    <p:sldId id="260" r:id="rId6"/>
    <p:sldId id="276" r:id="rId7"/>
    <p:sldId id="275" r:id="rId8"/>
    <p:sldId id="267" r:id="rId9"/>
    <p:sldId id="277" r:id="rId10"/>
    <p:sldId id="270" r:id="rId11"/>
    <p:sldId id="278" r:id="rId12"/>
    <p:sldId id="279" r:id="rId13"/>
    <p:sldId id="280" r:id="rId14"/>
    <p:sldId id="281" r:id="rId15"/>
    <p:sldId id="274" r:id="rId16"/>
    <p:sldId id="271" r:id="rId17"/>
    <p:sldId id="272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C1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15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free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3F-4D73-AAC7-B0CB646F6EF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occupied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3F-4D73-AAC7-B0CB646F6EF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3F-4D73-AAC7-B0CB646F6E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0788616"/>
        <c:axId val="710789600"/>
      </c:barChart>
      <c:catAx>
        <c:axId val="710788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10789600"/>
        <c:crosses val="autoZero"/>
        <c:auto val="1"/>
        <c:lblAlgn val="ctr"/>
        <c:lblOffset val="100"/>
        <c:noMultiLvlLbl val="0"/>
      </c:catAx>
      <c:valAx>
        <c:axId val="710789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0788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unknown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7F-4179-BF57-6E7095C173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occupied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7F-4179-BF57-6E7095C173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7F-4179-BF57-6E7095C173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0788616"/>
        <c:axId val="710789600"/>
      </c:barChart>
      <c:catAx>
        <c:axId val="710788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10789600"/>
        <c:crosses val="autoZero"/>
        <c:auto val="1"/>
        <c:lblAlgn val="ctr"/>
        <c:lblOffset val="100"/>
        <c:noMultiLvlLbl val="0"/>
      </c:catAx>
      <c:valAx>
        <c:axId val="710789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0788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dynamic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free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97-41BF-969D-52B084D074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occupied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97-41BF-969D-52B084D0741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unknown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 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97-41BF-969D-52B084D074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0788616"/>
        <c:axId val="710789600"/>
      </c:barChart>
      <c:catAx>
        <c:axId val="7107886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10789600"/>
        <c:crosses val="autoZero"/>
        <c:auto val="1"/>
        <c:lblAlgn val="ctr"/>
        <c:lblOffset val="100"/>
        <c:noMultiLvlLbl val="0"/>
      </c:catAx>
      <c:valAx>
        <c:axId val="710789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0788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E14CA-3AB0-4E7A-ABF5-403BC4237F55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670C37-568E-4CB8-AD20-508892930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57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Initial </a:t>
            </a:r>
            <a:r>
              <a:rPr lang="de-DE" dirty="0" err="1" smtClean="0"/>
              <a:t>sparseness</a:t>
            </a:r>
            <a:r>
              <a:rPr lang="de-DE" dirty="0" smtClean="0"/>
              <a:t>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operation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occluded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higher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speed</a:t>
            </a:r>
            <a:endParaRPr lang="de-DE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70C37-568E-4CB8-AD20-508892930D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23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m_u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regarded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unknown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70C37-568E-4CB8-AD20-508892930D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88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m_u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regarded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endParaRPr lang="de-DE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de-DE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contains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about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unknown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well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uncertain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670C37-568E-4CB8-AD20-508892930D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57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29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46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7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36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21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7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9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79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13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F68F3-3277-4490-BE5F-909CCEADA01E}" type="datetimeFigureOut">
              <a:rPr lang="en-US" smtClean="0"/>
              <a:t>8/1/2022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A768A-E254-4C6F-A0BA-CB62866CB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77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.png"/><Relationship Id="rId7" Type="http://schemas.openxmlformats.org/officeDocument/2006/relationships/image" Target="../media/image4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5.emf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77794"/>
            <a:ext cx="9144000" cy="1252151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Deep Inverse Sensor Models as Priors</a:t>
            </a:r>
            <a:br>
              <a:rPr lang="en-US" sz="3600" b="1" dirty="0" smtClean="0"/>
            </a:br>
            <a:r>
              <a:rPr lang="en-US" sz="3600" b="1" dirty="0" smtClean="0"/>
              <a:t>for evidential Occupancy Mapping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749643" cy="6858000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84" y="2619375"/>
            <a:ext cx="7221831" cy="403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1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Temporal </a:t>
            </a:r>
            <a:r>
              <a:rPr lang="de-DE" dirty="0" err="1" smtClean="0"/>
              <a:t>Redundancy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7" y="1492099"/>
            <a:ext cx="11191166" cy="32976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49594" y="4789775"/>
            <a:ext cx="343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0" dirty="0" smtClean="0"/>
              <a:t>GT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57254" y="4789775"/>
            <a:ext cx="103297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0" dirty="0" err="1" smtClean="0"/>
              <a:t>geo</a:t>
            </a:r>
            <a:r>
              <a:rPr lang="de-DE" sz="2400" b="0" dirty="0" smtClean="0"/>
              <a:t> IRM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492469" y="4774086"/>
            <a:ext cx="12070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400" b="0" dirty="0" err="1" smtClean="0"/>
              <a:t>deep</a:t>
            </a:r>
            <a:r>
              <a:rPr lang="de-DE" sz="2400" b="0" dirty="0" smtClean="0"/>
              <a:t> IRM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7648767" y="4771891"/>
            <a:ext cx="143693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2400" b="0" dirty="0" err="1" smtClean="0"/>
              <a:t>geo</a:t>
            </a:r>
            <a:r>
              <a:rPr lang="de-DE" sz="2400" b="0" dirty="0" smtClean="0"/>
              <a:t> &amp; </a:t>
            </a:r>
            <a:r>
              <a:rPr lang="de-DE" sz="2400" b="0" dirty="0" err="1" smtClean="0"/>
              <a:t>deep</a:t>
            </a:r>
            <a:endParaRPr lang="de-DE" sz="2400" b="0" dirty="0" smtClean="0"/>
          </a:p>
          <a:p>
            <a:pPr algn="ctr"/>
            <a:r>
              <a:rPr lang="de-DE" sz="2400" b="0" dirty="0" smtClean="0"/>
              <a:t>IRM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0027994" y="4771891"/>
            <a:ext cx="134248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de-DE" sz="2400" b="0" dirty="0" err="1" smtClean="0"/>
              <a:t>deep</a:t>
            </a:r>
            <a:r>
              <a:rPr lang="de-DE" sz="2400" b="0" dirty="0" smtClean="0"/>
              <a:t>, red. </a:t>
            </a:r>
          </a:p>
          <a:p>
            <a:pPr algn="ctr"/>
            <a:r>
              <a:rPr lang="de-DE" sz="2400" b="0" dirty="0" smtClean="0"/>
              <a:t>IRM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965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OccMaps</a:t>
            </a:r>
            <a:r>
              <a:rPr lang="de-DE" dirty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Radar, Cam &amp; </a:t>
            </a:r>
            <a:r>
              <a:rPr lang="de-DE" dirty="0" err="1" smtClean="0"/>
              <a:t>Lidar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7" y="914399"/>
            <a:ext cx="11104605" cy="54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17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Deep</a:t>
            </a:r>
            <a:r>
              <a:rPr lang="de-DE" dirty="0" smtClean="0"/>
              <a:t> IRMs </a:t>
            </a:r>
            <a:r>
              <a:rPr lang="de-DE" dirty="0" err="1" smtClean="0"/>
              <a:t>as</a:t>
            </a:r>
            <a:r>
              <a:rPr lang="de-DE" dirty="0" smtClean="0"/>
              <a:t> Priors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411" y="4252492"/>
            <a:ext cx="9109117" cy="19571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395852" y="1673810"/>
                <a:ext cx="7400296" cy="1398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de-DE" b="0" dirty="0" smtClean="0"/>
                  <a:t>lower-bounded </a:t>
                </a:r>
                <a:r>
                  <a:rPr lang="de-DE" b="0" dirty="0" err="1" smtClean="0"/>
                  <a:t>prediction</a:t>
                </a:r>
                <a:r>
                  <a:rPr lang="de-DE" b="0" dirty="0" smtClean="0"/>
                  <a:t> 		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bar>
                    <m:r>
                      <a:rPr lang="de-DE" b="0" i="1" smtClean="0">
                        <a:latin typeface="Cambria Math" panose="02040503050406030204" pitchFamily="18" charset="0"/>
                      </a:rPr>
                      <m:t>=(1−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ba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 </m:t>
                    </m:r>
                    <m:nary>
                      <m:naryPr>
                        <m:chr m:val="⨂"/>
                        <m:subHide m:val="on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</m:nary>
                  </m:oMath>
                </a14:m>
                <a:endParaRPr lang="en-US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de-DE" b="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de-DE" b="0" dirty="0" err="1" smtClean="0"/>
                  <a:t>redundancy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reduction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factor</a:t>
                </a:r>
                <a:r>
                  <a:rPr lang="de-DE" b="0" dirty="0" smtClean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endParaRPr lang="de-DE" dirty="0" smtClean="0"/>
              </a:p>
              <a:p>
                <a:r>
                  <a:rPr lang="de-DE" dirty="0" smtClean="0">
                    <a:sym typeface="Wingdings" panose="05000000000000000000" pitchFamily="2" charset="2"/>
                  </a:rPr>
                  <a:t>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Ensure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that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deep</a:t>
                </a:r>
                <a:r>
                  <a:rPr lang="de-DE" dirty="0" smtClean="0">
                    <a:sym typeface="Wingdings" panose="05000000000000000000" pitchFamily="2" charset="2"/>
                  </a:rPr>
                  <a:t> ISM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prediction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never</a:t>
                </a:r>
                <a:r>
                  <a:rPr lang="de-DE" dirty="0" smtClean="0">
                    <a:sym typeface="Wingdings" panose="05000000000000000000" pitchFamily="2" charset="2"/>
                  </a:rPr>
                  <a:t> alters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map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cells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with</a:t>
                </a:r>
                <a:r>
                  <a:rPr lang="de-DE" dirty="0" smtClean="0">
                    <a:sym typeface="Wingdings" panose="05000000000000000000" pitchFamily="2" charset="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&lt; </m:t>
                        </m:r>
                        <m:bar>
                          <m:bar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ba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852" y="1673810"/>
                <a:ext cx="7400296" cy="1398011"/>
              </a:xfrm>
              <a:prstGeom prst="rect">
                <a:avLst/>
              </a:prstGeom>
              <a:blipFill>
                <a:blip r:embed="rId3"/>
                <a:stretch>
                  <a:fillRect l="-1895" t="-27074" r="-659" b="-9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256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Deep</a:t>
            </a:r>
            <a:r>
              <a:rPr lang="de-DE" dirty="0" smtClean="0"/>
              <a:t> IRMs </a:t>
            </a:r>
            <a:r>
              <a:rPr lang="de-DE" dirty="0" err="1" smtClean="0"/>
              <a:t>as</a:t>
            </a:r>
            <a:r>
              <a:rPr lang="de-DE" dirty="0" smtClean="0"/>
              <a:t> Priors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80" y="2295712"/>
            <a:ext cx="11834040" cy="444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5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Redundancy</a:t>
            </a:r>
            <a:r>
              <a:rPr lang="de-DE" dirty="0" smtClean="0"/>
              <a:t> </a:t>
            </a:r>
            <a:r>
              <a:rPr lang="de-DE" dirty="0" err="1"/>
              <a:t>r</a:t>
            </a:r>
            <a:r>
              <a:rPr lang="de-DE" dirty="0" err="1" smtClean="0"/>
              <a:t>educed</a:t>
            </a:r>
            <a:r>
              <a:rPr lang="de-DE" dirty="0" smtClean="0"/>
              <a:t> Update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ystem_overview">
            <a:hlinkClick r:id="" action="ppaction://media"/>
            <a:extLst>
              <a:ext uri="{FF2B5EF4-FFF2-40B4-BE49-F238E27FC236}">
                <a16:creationId xmlns:a16="http://schemas.microsoft.com/office/drawing/2014/main" id="{8F550A72-C16B-489A-B082-4DC578DD58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1721" y="1210962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28584" y="1136822"/>
            <a:ext cx="9432324" cy="584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163696" y="1581665"/>
            <a:ext cx="3694671" cy="14086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Summing Junction 7"/>
          <p:cNvSpPr/>
          <p:nvPr/>
        </p:nvSpPr>
        <p:spPr>
          <a:xfrm>
            <a:off x="5744521" y="3758000"/>
            <a:ext cx="145534" cy="158764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Summing Junction 10"/>
          <p:cNvSpPr/>
          <p:nvPr/>
        </p:nvSpPr>
        <p:spPr>
          <a:xfrm>
            <a:off x="6292338" y="3758000"/>
            <a:ext cx="145534" cy="158764"/>
          </a:xfrm>
          <a:prstGeom prst="flowChartSummingJunct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52616" y="5876668"/>
            <a:ext cx="8608540" cy="584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3247" y="1342768"/>
            <a:ext cx="650789" cy="5221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13970" y="4275611"/>
            <a:ext cx="650789" cy="315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/>
              <p:cNvSpPr/>
              <p:nvPr/>
            </p:nvSpPr>
            <p:spPr>
              <a:xfrm>
                <a:off x="5580891" y="4214384"/>
                <a:ext cx="783868" cy="317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bar>
                        </m:e>
                        <m:sub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891" y="4214384"/>
                <a:ext cx="783868" cy="3179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8012565" y="3925002"/>
            <a:ext cx="217035" cy="22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24919" y="4522245"/>
            <a:ext cx="217035" cy="224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2956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958" y="3154363"/>
            <a:ext cx="2140085" cy="549274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Appendix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6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Redundancy</a:t>
            </a:r>
            <a:r>
              <a:rPr lang="de-DE" dirty="0" smtClean="0"/>
              <a:t> </a:t>
            </a:r>
            <a:r>
              <a:rPr lang="de-DE" dirty="0" err="1"/>
              <a:t>r</a:t>
            </a:r>
            <a:r>
              <a:rPr lang="de-DE" dirty="0" err="1" smtClean="0"/>
              <a:t>educed</a:t>
            </a:r>
            <a:r>
              <a:rPr lang="de-DE" dirty="0" smtClean="0"/>
              <a:t> Update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67122" y="1194466"/>
                <a:ext cx="38936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 err="1" smtClean="0"/>
                  <a:t>discount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factor</a:t>
                </a:r>
                <a:r>
                  <a:rPr lang="de-DE" b="0" dirty="0" smtClean="0"/>
                  <a:t> 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ReLU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7122" y="1194466"/>
                <a:ext cx="3893695" cy="276999"/>
              </a:xfrm>
              <a:prstGeom prst="rect">
                <a:avLst/>
              </a:prstGeom>
              <a:blipFill>
                <a:blip r:embed="rId2"/>
                <a:stretch>
                  <a:fillRect l="-3756" t="-28889" r="-187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256" y="4460275"/>
            <a:ext cx="8856767" cy="2397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256" y="1751532"/>
            <a:ext cx="9231847" cy="22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2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Custom Radar, </a:t>
            </a:r>
            <a:r>
              <a:rPr lang="de-DE" dirty="0" err="1" smtClean="0"/>
              <a:t>Lidar</a:t>
            </a:r>
            <a:r>
              <a:rPr lang="de-DE" dirty="0" smtClean="0"/>
              <a:t> &amp; </a:t>
            </a:r>
            <a:r>
              <a:rPr lang="de-DE" dirty="0" err="1" smtClean="0"/>
              <a:t>Odometry</a:t>
            </a:r>
            <a:r>
              <a:rPr lang="de-DE" dirty="0" smtClean="0"/>
              <a:t> Dataset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274"/>
            <a:ext cx="7451518" cy="36718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22542" y="4603084"/>
            <a:ext cx="2602485" cy="14308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00748" y="4932823"/>
            <a:ext cx="2082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Ford Antenna Regular"/>
                <a:cs typeface="Ford Antenna Regular"/>
              </a:rPr>
              <a:t>28843 	</a:t>
            </a:r>
            <a:r>
              <a:rPr lang="de-DE" dirty="0" err="1" smtClean="0">
                <a:latin typeface="Ford Antenna Regular"/>
                <a:cs typeface="Ford Antenna Regular"/>
              </a:rPr>
              <a:t>training</a:t>
            </a:r>
            <a:endParaRPr lang="de-DE" dirty="0" smtClean="0">
              <a:latin typeface="Ford Antenna Regular"/>
              <a:cs typeface="Ford Antenna Regular"/>
            </a:endParaRPr>
          </a:p>
          <a:p>
            <a:r>
              <a:rPr lang="de-DE" dirty="0" smtClean="0">
                <a:latin typeface="Ford Antenna Regular"/>
                <a:cs typeface="Ford Antenna Regular"/>
              </a:rPr>
              <a:t>4775	</a:t>
            </a:r>
            <a:r>
              <a:rPr lang="de-DE" dirty="0" err="1" smtClean="0">
                <a:latin typeface="Ford Antenna Regular"/>
                <a:cs typeface="Ford Antenna Regular"/>
              </a:rPr>
              <a:t>validation</a:t>
            </a:r>
            <a:endParaRPr lang="de-DE" dirty="0" smtClean="0">
              <a:latin typeface="Ford Antenna Regular"/>
              <a:cs typeface="Ford Antenna Regular"/>
            </a:endParaRPr>
          </a:p>
          <a:p>
            <a:r>
              <a:rPr lang="de-DE" dirty="0" smtClean="0">
                <a:latin typeface="Ford Antenna Regular"/>
                <a:cs typeface="Ford Antenna Regular"/>
              </a:rPr>
              <a:t>4775 	</a:t>
            </a:r>
            <a:r>
              <a:rPr lang="de-DE" dirty="0" err="1" smtClean="0">
                <a:latin typeface="Ford Antenna Regular"/>
                <a:cs typeface="Ford Antenna Regular"/>
              </a:rPr>
              <a:t>testing</a:t>
            </a:r>
            <a:endParaRPr lang="en-US" dirty="0" smtClean="0">
              <a:latin typeface="Ford Antenna Regular"/>
              <a:cs typeface="Ford Antenna Regular"/>
            </a:endParaRPr>
          </a:p>
        </p:txBody>
      </p:sp>
      <p:sp>
        <p:nvSpPr>
          <p:cNvPr id="4" name="Rectangular Callout 3"/>
          <p:cNvSpPr/>
          <p:nvPr/>
        </p:nvSpPr>
        <p:spPr>
          <a:xfrm>
            <a:off x="5573948" y="972767"/>
            <a:ext cx="6579139" cy="2733884"/>
          </a:xfrm>
          <a:prstGeom prst="wedgeRectCallout">
            <a:avLst>
              <a:gd name="adj1" fmla="val -52179"/>
              <a:gd name="adj2" fmla="val 9203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952" y="1064012"/>
            <a:ext cx="6472136" cy="264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5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Motivation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38" y="2019301"/>
            <a:ext cx="2286062" cy="2286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311" y="2019301"/>
            <a:ext cx="2286062" cy="2286062"/>
          </a:xfrm>
          <a:prstGeom prst="rect">
            <a:avLst/>
          </a:prstGeom>
        </p:spPr>
      </p:pic>
      <p:pic>
        <p:nvPicPr>
          <p:cNvPr id="23" name="Grafik 56">
            <a:extLst>
              <a:ext uri="{FF2B5EF4-FFF2-40B4-BE49-F238E27FC236}">
                <a16:creationId xmlns:a16="http://schemas.microsoft.com/office/drawing/2014/main" id="{D776664E-45B6-44BF-B5B7-3C61C2923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21" y="2686757"/>
            <a:ext cx="467508" cy="864000"/>
          </a:xfrm>
          <a:prstGeom prst="rect">
            <a:avLst/>
          </a:prstGeom>
        </p:spPr>
      </p:pic>
      <p:pic>
        <p:nvPicPr>
          <p:cNvPr id="24" name="Grafik 66">
            <a:extLst>
              <a:ext uri="{FF2B5EF4-FFF2-40B4-BE49-F238E27FC236}">
                <a16:creationId xmlns:a16="http://schemas.microsoft.com/office/drawing/2014/main" id="{AEEE2B5F-A258-4E0F-9CF0-EA905B44E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5830" y="2019301"/>
            <a:ext cx="467508" cy="864000"/>
          </a:xfrm>
          <a:prstGeom prst="rect">
            <a:avLst/>
          </a:prstGeom>
        </p:spPr>
      </p:pic>
      <p:pic>
        <p:nvPicPr>
          <p:cNvPr id="25" name="Grafik 71">
            <a:extLst>
              <a:ext uri="{FF2B5EF4-FFF2-40B4-BE49-F238E27FC236}">
                <a16:creationId xmlns:a16="http://schemas.microsoft.com/office/drawing/2014/main" id="{27D72D6C-AAA9-4A49-828F-C62AE469D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645" y="3309225"/>
            <a:ext cx="467508" cy="864000"/>
          </a:xfrm>
          <a:prstGeom prst="rect">
            <a:avLst/>
          </a:prstGeom>
        </p:spPr>
      </p:pic>
      <p:pic>
        <p:nvPicPr>
          <p:cNvPr id="26" name="Grafik 72">
            <a:extLst>
              <a:ext uri="{FF2B5EF4-FFF2-40B4-BE49-F238E27FC236}">
                <a16:creationId xmlns:a16="http://schemas.microsoft.com/office/drawing/2014/main" id="{75C0823D-EA8C-4BCA-B863-64BD2BF26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19" y="3162332"/>
            <a:ext cx="467508" cy="86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79" y="3106859"/>
            <a:ext cx="1478526" cy="108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6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334" y="1441058"/>
            <a:ext cx="2277518" cy="22775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195" y="1441058"/>
            <a:ext cx="2312064" cy="23120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Motivation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4854" y="1441059"/>
            <a:ext cx="2286062" cy="2286062"/>
          </a:xfrm>
          <a:prstGeom prst="rect">
            <a:avLst/>
          </a:prstGeom>
        </p:spPr>
      </p:pic>
      <p:pic>
        <p:nvPicPr>
          <p:cNvPr id="24" name="Grafik 66">
            <a:extLst>
              <a:ext uri="{FF2B5EF4-FFF2-40B4-BE49-F238E27FC236}">
                <a16:creationId xmlns:a16="http://schemas.microsoft.com/office/drawing/2014/main" id="{AEEE2B5F-A258-4E0F-9CF0-EA905B44E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529568"/>
            <a:ext cx="1141198" cy="210904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1061638" y="2584089"/>
            <a:ext cx="1456424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80517" y="1937759"/>
            <a:ext cx="1218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360°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radar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detections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35888" y="2399424"/>
            <a:ext cx="194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I </a:t>
            </a:r>
            <a:r>
              <a:rPr lang="de-DE" dirty="0" err="1" smtClean="0"/>
              <a:t>drive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370976" y="6576994"/>
            <a:ext cx="18667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 smtClean="0">
                <a:solidFill>
                  <a:srgbClr val="FF0000"/>
                </a:solidFill>
              </a:rPr>
              <a:t>free</a:t>
            </a:r>
            <a:r>
              <a:rPr lang="de-DE" sz="1200" dirty="0">
                <a:solidFill>
                  <a:srgbClr val="FF0000"/>
                </a:solidFill>
              </a:rPr>
              <a:t>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92D050"/>
                </a:solidFill>
              </a:rPr>
              <a:t>occupied</a:t>
            </a:r>
            <a:r>
              <a:rPr lang="de-DE" sz="1200" dirty="0" smtClean="0">
                <a:solidFill>
                  <a:srgbClr val="92D050"/>
                </a:solidFill>
              </a:rPr>
              <a:t> 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|</a:t>
            </a:r>
            <a:r>
              <a:rPr lang="de-DE" sz="1200" dirty="0" smtClean="0">
                <a:solidFill>
                  <a:srgbClr val="FF0000"/>
                </a:solidFill>
              </a:rPr>
              <a:t> </a:t>
            </a:r>
            <a:r>
              <a:rPr lang="de-DE" sz="1200" dirty="0" err="1" smtClean="0">
                <a:solidFill>
                  <a:srgbClr val="0070C0"/>
                </a:solidFill>
              </a:rPr>
              <a:t>unknown</a:t>
            </a:r>
            <a:endParaRPr lang="en-US" sz="1200" dirty="0">
              <a:solidFill>
                <a:srgbClr val="0070C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5101776" y="2584089"/>
            <a:ext cx="745222" cy="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020224" y="2042780"/>
            <a:ext cx="94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geo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ISM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8160" y="1441058"/>
            <a:ext cx="2312064" cy="231206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299" y="1441058"/>
            <a:ext cx="2273553" cy="227355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79149" y="4954878"/>
            <a:ext cx="42920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Problems </a:t>
            </a:r>
            <a:r>
              <a:rPr lang="de-DE" b="1" dirty="0" err="1" smtClean="0"/>
              <a:t>with</a:t>
            </a:r>
            <a:r>
              <a:rPr lang="de-DE" b="1" dirty="0" smtClean="0"/>
              <a:t> </a:t>
            </a:r>
            <a:r>
              <a:rPr lang="de-DE" b="1" dirty="0" err="1" smtClean="0"/>
              <a:t>geo</a:t>
            </a:r>
            <a:r>
              <a:rPr lang="de-DE" b="1" dirty="0" smtClean="0"/>
              <a:t> ISMs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initial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sparseness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predictions</a:t>
            </a:r>
            <a:endParaRPr lang="de-DE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spatial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coherence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not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utilized</a:t>
            </a:r>
            <a:endParaRPr lang="de-DE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dynamic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objects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not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well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captured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61531" y="3753122"/>
            <a:ext cx="169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reference</a:t>
            </a:r>
            <a:endParaRPr lang="de-DE" dirty="0" smtClean="0"/>
          </a:p>
          <a:p>
            <a:pPr algn="ctr"/>
            <a:r>
              <a:rPr lang="de-DE" dirty="0" err="1" smtClean="0"/>
              <a:t>occupancy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263739" y="3753122"/>
            <a:ext cx="1692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estimated</a:t>
            </a:r>
            <a:endParaRPr lang="de-DE" dirty="0" smtClean="0"/>
          </a:p>
          <a:p>
            <a:pPr algn="ctr"/>
            <a:r>
              <a:rPr lang="de-DE" dirty="0" err="1" smtClean="0"/>
              <a:t>occupancy</a:t>
            </a:r>
            <a:r>
              <a:rPr lang="de-DE" dirty="0" smtClean="0"/>
              <a:t> </a:t>
            </a:r>
            <a:r>
              <a:rPr lang="de-DE" dirty="0" err="1" smtClean="0"/>
              <a:t>state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662865" y="3844440"/>
                <a:ext cx="394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65" y="3844440"/>
                <a:ext cx="394723" cy="369332"/>
              </a:xfrm>
              <a:prstGeom prst="rect">
                <a:avLst/>
              </a:prstGeom>
              <a:blipFill>
                <a:blip r:embed="rId9"/>
                <a:stretch>
                  <a:fillRect l="-18462" r="-61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662865" y="3844440"/>
                <a:ext cx="4276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865" y="3844440"/>
                <a:ext cx="427618" cy="369332"/>
              </a:xfrm>
              <a:prstGeom prst="rect">
                <a:avLst/>
              </a:prstGeom>
              <a:blipFill>
                <a:blip r:embed="rId10"/>
                <a:stretch>
                  <a:fillRect l="-17143" r="-571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6541681" y="4954877"/>
            <a:ext cx="48065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Problems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deep</a:t>
            </a:r>
            <a:r>
              <a:rPr lang="de-DE" b="1" dirty="0" smtClean="0"/>
              <a:t> ISMs </a:t>
            </a:r>
            <a:r>
              <a:rPr lang="de-DE" b="1" dirty="0" err="1" smtClean="0"/>
              <a:t>as</a:t>
            </a:r>
            <a:r>
              <a:rPr lang="de-DE" b="1" dirty="0" smtClean="0"/>
              <a:t> Priors </a:t>
            </a:r>
            <a:r>
              <a:rPr lang="de-DE" b="1" dirty="0" err="1" smtClean="0"/>
              <a:t>for</a:t>
            </a:r>
            <a:r>
              <a:rPr lang="de-DE" b="1" dirty="0" smtClean="0"/>
              <a:t> </a:t>
            </a:r>
            <a:r>
              <a:rPr lang="de-DE" b="1" dirty="0" err="1" smtClean="0"/>
              <a:t>OccMaps</a:t>
            </a:r>
            <a:endParaRPr lang="de-DE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accumulation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temporal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redundancy</a:t>
            </a:r>
            <a:endParaRPr lang="de-DE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deep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ISM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should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only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be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used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initialization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2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31" grpId="0"/>
      <p:bldP spid="37" grpId="0"/>
      <p:bldP spid="3" grpId="0"/>
      <p:bldP spid="18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919" y="1595336"/>
            <a:ext cx="529503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Motivation</a:t>
            </a:r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Deep</a:t>
            </a:r>
            <a:r>
              <a:rPr lang="de-DE" dirty="0" smtClean="0"/>
              <a:t> </a:t>
            </a:r>
            <a:r>
              <a:rPr lang="de-DE" dirty="0" smtClean="0"/>
              <a:t>ISMs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Uncertainties in deep ISMs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/>
              <a:t>Camera, Lidar and Fused Inputs for deep ISMs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Deep</a:t>
            </a:r>
            <a:r>
              <a:rPr lang="de-DE" dirty="0" smtClean="0"/>
              <a:t> ISMs </a:t>
            </a:r>
            <a:r>
              <a:rPr lang="de-DE" dirty="0" err="1" smtClean="0"/>
              <a:t>as</a:t>
            </a:r>
            <a:r>
              <a:rPr lang="de-DE" dirty="0" smtClean="0"/>
              <a:t> Priors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OccMaps</a:t>
            </a:r>
            <a:endParaRPr lang="de-DE" dirty="0" smtClean="0"/>
          </a:p>
          <a:p>
            <a:pPr marL="800100" lvl="1" indent="-342900">
              <a:buFont typeface="+mj-lt"/>
              <a:buAutoNum type="alphaLcPeriod"/>
            </a:pPr>
            <a:r>
              <a:rPr lang="de-DE" dirty="0"/>
              <a:t>Temporal </a:t>
            </a:r>
            <a:r>
              <a:rPr lang="de-DE" dirty="0" err="1"/>
              <a:t>Redundancy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  <a:p>
            <a:pPr marL="800100" lvl="1" indent="-342900">
              <a:buFont typeface="+mj-lt"/>
              <a:buAutoNum type="alphaLcPeriod"/>
            </a:pPr>
            <a:r>
              <a:rPr lang="de-DE" dirty="0" err="1"/>
              <a:t>Restriction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Initialization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1682885"/>
            <a:ext cx="252919" cy="184826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243846"/>
            <a:ext cx="252919" cy="184826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6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5" y="4087712"/>
            <a:ext cx="5495406" cy="27571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Dataset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201" y="1005716"/>
            <a:ext cx="6637799" cy="3089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47360" y="2211305"/>
                <a:ext cx="2387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360" y="2211305"/>
                <a:ext cx="238719" cy="369332"/>
              </a:xfrm>
              <a:prstGeom prst="rect">
                <a:avLst/>
              </a:prstGeom>
              <a:blipFill>
                <a:blip r:embed="rId4"/>
                <a:stretch>
                  <a:fillRect l="-28205" r="-3076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229381" y="2211305"/>
                <a:ext cx="4523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𝐺𝑇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381" y="2211305"/>
                <a:ext cx="452367" cy="369332"/>
              </a:xfrm>
              <a:prstGeom prst="rect">
                <a:avLst/>
              </a:prstGeom>
              <a:blipFill>
                <a:blip r:embed="rId5"/>
                <a:stretch>
                  <a:fillRect l="-16216" r="-1486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625050" y="2211305"/>
                <a:ext cx="394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5050" y="2211305"/>
                <a:ext cx="394723" cy="369332"/>
              </a:xfrm>
              <a:prstGeom prst="rect">
                <a:avLst/>
              </a:prstGeom>
              <a:blipFill>
                <a:blip r:embed="rId6"/>
                <a:stretch>
                  <a:fillRect l="-18462" r="-6154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963075" y="2211305"/>
                <a:ext cx="42761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3075" y="2211305"/>
                <a:ext cx="427618" cy="369332"/>
              </a:xfrm>
              <a:prstGeom prst="rect">
                <a:avLst/>
              </a:prstGeom>
              <a:blipFill>
                <a:blip r:embed="rId7"/>
                <a:stretch>
                  <a:fillRect l="-15493" r="-4225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1333995" y="2194730"/>
                <a:ext cx="627992" cy="4024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|1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3995" y="2194730"/>
                <a:ext cx="627992" cy="402482"/>
              </a:xfrm>
              <a:prstGeom prst="rect">
                <a:avLst/>
              </a:prstGeom>
              <a:blipFill>
                <a:blip r:embed="rId8"/>
                <a:stretch>
                  <a:fillRect l="-10680" r="-388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16078" y="3825456"/>
                <a:ext cx="70128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𝑅𝐺𝐵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6078" y="3825456"/>
                <a:ext cx="701281" cy="369332"/>
              </a:xfrm>
              <a:prstGeom prst="rect">
                <a:avLst/>
              </a:prstGeom>
              <a:blipFill>
                <a:blip r:embed="rId9"/>
                <a:stretch>
                  <a:fillRect l="-9565" r="-3478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257681" y="3825456"/>
                <a:ext cx="36702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681" y="3825456"/>
                <a:ext cx="367024" cy="369332"/>
              </a:xfrm>
              <a:prstGeom prst="rect">
                <a:avLst/>
              </a:prstGeom>
              <a:blipFill>
                <a:blip r:embed="rId10"/>
                <a:stretch>
                  <a:fillRect l="-20000" r="-6667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606006" y="3835184"/>
                <a:ext cx="4137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006" y="3835184"/>
                <a:ext cx="413767" cy="369332"/>
              </a:xfrm>
              <a:prstGeom prst="rect">
                <a:avLst/>
              </a:prstGeom>
              <a:blipFill>
                <a:blip r:embed="rId11"/>
                <a:stretch>
                  <a:fillRect l="-17647" r="-4412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780350" y="3825456"/>
                <a:ext cx="9840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0350" y="3825456"/>
                <a:ext cx="984052" cy="369332"/>
              </a:xfrm>
              <a:prstGeom prst="rect">
                <a:avLst/>
              </a:prstGeom>
              <a:blipFill>
                <a:blip r:embed="rId12"/>
                <a:stretch>
                  <a:fillRect l="-6790" r="-185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1243489" y="3825456"/>
                <a:ext cx="8090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&amp;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3489" y="3825456"/>
                <a:ext cx="809003" cy="369332"/>
              </a:xfrm>
              <a:prstGeom prst="rect">
                <a:avLst/>
              </a:prstGeom>
              <a:blipFill>
                <a:blip r:embed="rId13"/>
                <a:stretch>
                  <a:fillRect l="-8271" r="-2256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924" y="1385168"/>
            <a:ext cx="4457345" cy="233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2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Unknown</a:t>
            </a:r>
            <a:r>
              <a:rPr lang="de-DE" dirty="0" smtClean="0"/>
              <a:t> vs. Dynamic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740" y="1433504"/>
            <a:ext cx="8344406" cy="4701670"/>
          </a:xfrm>
          <a:prstGeom prst="rect">
            <a:avLst/>
          </a:prstGeom>
        </p:spPr>
      </p:pic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056804977"/>
              </p:ext>
            </p:extLst>
          </p:nvPr>
        </p:nvGraphicFramePr>
        <p:xfrm>
          <a:off x="123568" y="890494"/>
          <a:ext cx="2950373" cy="1729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988549573"/>
              </p:ext>
            </p:extLst>
          </p:nvPr>
        </p:nvGraphicFramePr>
        <p:xfrm>
          <a:off x="123566" y="2960626"/>
          <a:ext cx="2950373" cy="1729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211849460"/>
              </p:ext>
            </p:extLst>
          </p:nvPr>
        </p:nvGraphicFramePr>
        <p:xfrm>
          <a:off x="123567" y="5030759"/>
          <a:ext cx="2950373" cy="1729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03159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Unknown</a:t>
            </a:r>
            <a:r>
              <a:rPr lang="de-DE" dirty="0" smtClean="0"/>
              <a:t> vs. Dynamic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5716"/>
            <a:ext cx="8845608" cy="5681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869" y="1683276"/>
            <a:ext cx="2958164" cy="43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3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Deep</a:t>
            </a:r>
            <a:r>
              <a:rPr lang="de-DE" dirty="0" smtClean="0"/>
              <a:t> ISM Input </a:t>
            </a:r>
            <a:r>
              <a:rPr lang="de-DE" dirty="0" err="1" smtClean="0"/>
              <a:t>Comparison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3220"/>
            <a:ext cx="6304263" cy="4358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49" y="1593220"/>
            <a:ext cx="5344365" cy="43655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3557" y="1005716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Camera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440353" y="1005716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Lidar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Structure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2919" y="1595336"/>
            <a:ext cx="529503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 smtClean="0"/>
              <a:t>Motivation</a:t>
            </a:r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Deep</a:t>
            </a:r>
            <a:r>
              <a:rPr lang="de-DE" dirty="0" smtClean="0"/>
              <a:t> ISMs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Uncertainties in deep ISMs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dirty="0" smtClean="0"/>
              <a:t>Camera, Lidar and Fused Inputs for deep ISMs</a:t>
            </a:r>
          </a:p>
          <a:p>
            <a:pPr marL="800100" lvl="1" indent="-342900">
              <a:buFont typeface="+mj-lt"/>
              <a:buAutoNum type="alphaL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err="1" smtClean="0"/>
              <a:t>Deep</a:t>
            </a:r>
            <a:r>
              <a:rPr lang="de-DE" dirty="0" smtClean="0"/>
              <a:t> ISMs </a:t>
            </a:r>
            <a:r>
              <a:rPr lang="de-DE" dirty="0" err="1" smtClean="0"/>
              <a:t>as</a:t>
            </a:r>
            <a:r>
              <a:rPr lang="de-DE" dirty="0" smtClean="0"/>
              <a:t> Priors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OccMaps</a:t>
            </a:r>
            <a:endParaRPr lang="de-DE" dirty="0" smtClean="0"/>
          </a:p>
          <a:p>
            <a:pPr marL="800100" lvl="1" indent="-342900">
              <a:buFont typeface="+mj-lt"/>
              <a:buAutoNum type="alphaLcPeriod"/>
            </a:pPr>
            <a:r>
              <a:rPr lang="de-DE" dirty="0"/>
              <a:t>Temporal </a:t>
            </a:r>
            <a:r>
              <a:rPr lang="de-DE" dirty="0" err="1"/>
              <a:t>Redundancy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  <a:p>
            <a:pPr marL="800100" lvl="1" indent="-342900">
              <a:buFont typeface="+mj-lt"/>
              <a:buAutoNum type="alphaLcPeriod"/>
            </a:pPr>
            <a:r>
              <a:rPr lang="de-DE" dirty="0" err="1"/>
              <a:t>Restriction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 smtClean="0"/>
              <a:t>Initialization</a:t>
            </a:r>
            <a:endParaRPr lang="de-DE" dirty="0"/>
          </a:p>
        </p:txBody>
      </p:sp>
      <p:sp>
        <p:nvSpPr>
          <p:cNvPr id="18" name="Rectangle 17"/>
          <p:cNvSpPr/>
          <p:nvPr/>
        </p:nvSpPr>
        <p:spPr>
          <a:xfrm>
            <a:off x="0" y="2243846"/>
            <a:ext cx="252919" cy="184826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319848"/>
            <a:ext cx="252919" cy="184826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4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568" y="182563"/>
            <a:ext cx="11180805" cy="549274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Redundancy</a:t>
            </a:r>
            <a:r>
              <a:rPr lang="de-DE" dirty="0" smtClean="0"/>
              <a:t> </a:t>
            </a:r>
            <a:r>
              <a:rPr lang="de-DE" dirty="0" err="1"/>
              <a:t>r</a:t>
            </a:r>
            <a:r>
              <a:rPr lang="de-DE" dirty="0" err="1" smtClean="0"/>
              <a:t>educed</a:t>
            </a:r>
            <a:r>
              <a:rPr lang="de-DE" dirty="0" smtClean="0"/>
              <a:t> Update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3154"/>
            <a:ext cx="12192000" cy="91245"/>
          </a:xfrm>
          <a:prstGeom prst="rect">
            <a:avLst/>
          </a:prstGeom>
          <a:solidFill>
            <a:srgbClr val="F7EC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86" y="2941345"/>
            <a:ext cx="10356687" cy="3793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025716" y="2296108"/>
                <a:ext cx="64769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 smtClean="0"/>
                  <a:t>redundancy </a:t>
                </a:r>
                <a:r>
                  <a:rPr lang="de-DE" b="0" dirty="0" err="1" smtClean="0"/>
                  <a:t>reduction</a:t>
                </a:r>
                <a:r>
                  <a:rPr lang="de-DE" b="0" dirty="0" smtClean="0"/>
                  <a:t> </a:t>
                </a:r>
                <a:r>
                  <a:rPr lang="de-DE" b="0" dirty="0" err="1" smtClean="0"/>
                  <a:t>factor</a:t>
                </a:r>
                <a:r>
                  <a:rPr lang="de-DE" b="0" dirty="0" smtClean="0"/>
                  <a:t>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ReLU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16" y="2296108"/>
                <a:ext cx="6476966" cy="276999"/>
              </a:xfrm>
              <a:prstGeom prst="rect">
                <a:avLst/>
              </a:prstGeom>
              <a:blipFill>
                <a:blip r:embed="rId4"/>
                <a:stretch>
                  <a:fillRect l="-2164" t="-28889" r="-847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25716" y="1187284"/>
                <a:ext cx="6153223" cy="7405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de-DE" b="0" dirty="0" smtClean="0"/>
                  <a:t>discount </a:t>
                </a:r>
                <a:r>
                  <a:rPr lang="de-DE" b="0" dirty="0" err="1" smtClean="0"/>
                  <a:t>operation</a:t>
                </a:r>
                <a:r>
                  <a:rPr lang="de-DE" b="0" dirty="0" smtClean="0"/>
                  <a:t> 		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⨂"/>
                        <m:subHide m:val="on"/>
                        <m:supHide m:val="on"/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</m:nary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716" y="1187284"/>
                <a:ext cx="6153223" cy="740587"/>
              </a:xfrm>
              <a:prstGeom prst="rect">
                <a:avLst/>
              </a:prstGeom>
              <a:blipFill>
                <a:blip r:embed="rId5"/>
                <a:stretch>
                  <a:fillRect l="-2277" b="-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97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473</Words>
  <Application>Microsoft Office PowerPoint</Application>
  <PresentationFormat>Widescreen</PresentationFormat>
  <Paragraphs>96</Paragraphs>
  <Slides>18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Ford Antenna Regular</vt:lpstr>
      <vt:lpstr>Arial</vt:lpstr>
      <vt:lpstr>Calibri</vt:lpstr>
      <vt:lpstr>Calibri Light</vt:lpstr>
      <vt:lpstr>Cambria Math</vt:lpstr>
      <vt:lpstr>Wingdings</vt:lpstr>
      <vt:lpstr>Office Theme</vt:lpstr>
      <vt:lpstr>Deep Inverse Sensor Models as Priors for evidential Occupancy Mapping</vt:lpstr>
      <vt:lpstr>Motivation</vt:lpstr>
      <vt:lpstr>Structure </vt:lpstr>
      <vt:lpstr>Dataset</vt:lpstr>
      <vt:lpstr>Unknown vs. Dynamic</vt:lpstr>
      <vt:lpstr>Unknown vs. Dynamic</vt:lpstr>
      <vt:lpstr>Deep ISM Input Comparison</vt:lpstr>
      <vt:lpstr>Structure </vt:lpstr>
      <vt:lpstr>Redundancy reduced Update</vt:lpstr>
      <vt:lpstr>Temporal Redundancy</vt:lpstr>
      <vt:lpstr>OccMaps from Radar, Cam &amp; Lidar</vt:lpstr>
      <vt:lpstr>Deep IRMs as Priors</vt:lpstr>
      <vt:lpstr>Deep IRMs as Priors</vt:lpstr>
      <vt:lpstr>Redundancy reduced Update</vt:lpstr>
      <vt:lpstr>Appendix</vt:lpstr>
      <vt:lpstr>Redundancy reduced Update</vt:lpstr>
      <vt:lpstr>Custom Radar, Lidar &amp; Odometry Dataset</vt:lpstr>
      <vt:lpstr>Motivation</vt:lpstr>
    </vt:vector>
  </TitlesOfParts>
  <Company>Volkswagen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Inverse Sensor Models as Priors for evidential Occupancy Mapping</dc:title>
  <dc:creator>Bauer, Daniel (G3-72)</dc:creator>
  <cp:lastModifiedBy>Bauer, Daniel (G3-72)</cp:lastModifiedBy>
  <cp:revision>36</cp:revision>
  <dcterms:created xsi:type="dcterms:W3CDTF">2022-07-31T12:21:22Z</dcterms:created>
  <dcterms:modified xsi:type="dcterms:W3CDTF">2022-08-01T09:06:20Z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6b84135-ab90-4b03-a415-784f8f15a7f1_Enabled">
    <vt:lpwstr>true</vt:lpwstr>
  </property>
  <property fmtid="{D5CDD505-2E9C-101B-9397-08002B2CF9AE}" pid="3" name="MSIP_Label_a6b84135-ab90-4b03-a415-784f8f15a7f1_SetDate">
    <vt:lpwstr>2022-07-31T13:49:39Z</vt:lpwstr>
  </property>
  <property fmtid="{D5CDD505-2E9C-101B-9397-08002B2CF9AE}" pid="4" name="MSIP_Label_a6b84135-ab90-4b03-a415-784f8f15a7f1_Method">
    <vt:lpwstr>Privileged</vt:lpwstr>
  </property>
  <property fmtid="{D5CDD505-2E9C-101B-9397-08002B2CF9AE}" pid="5" name="MSIP_Label_a6b84135-ab90-4b03-a415-784f8f15a7f1_Name">
    <vt:lpwstr>a6b84135-ab90-4b03-a415-784f8f15a7f1</vt:lpwstr>
  </property>
  <property fmtid="{D5CDD505-2E9C-101B-9397-08002B2CF9AE}" pid="6" name="MSIP_Label_a6b84135-ab90-4b03-a415-784f8f15a7f1_SiteId">
    <vt:lpwstr>2882be50-2012-4d88-ac86-544124e120c8</vt:lpwstr>
  </property>
  <property fmtid="{D5CDD505-2E9C-101B-9397-08002B2CF9AE}" pid="7" name="MSIP_Label_a6b84135-ab90-4b03-a415-784f8f15a7f1_ActionId">
    <vt:lpwstr>7a7ce74a-4ea3-4e14-8059-43c6c6ef3bdc</vt:lpwstr>
  </property>
  <property fmtid="{D5CDD505-2E9C-101B-9397-08002B2CF9AE}" pid="8" name="MSIP_Label_a6b84135-ab90-4b03-a415-784f8f15a7f1_ContentBits">
    <vt:lpwstr>0</vt:lpwstr>
  </property>
</Properties>
</file>